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61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AE30E63-CDC3-4FDA-BFAA-A5FF31C8F7C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C3CEDD-2235-48D1-8BEC-A535A62DE993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88776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e-Gov Academy 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28595" y="1142984"/>
            <a:ext cx="8410989" cy="5214974"/>
          </a:xfrm>
        </p:spPr>
        <p:txBody>
          <a:bodyPr>
            <a:no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A National e-Gov Academy to be set up as an autonomous institute in  the 12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Five Year Plan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Status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DPR approved by the </a:t>
            </a:r>
            <a:r>
              <a:rPr lang="en-US" sz="2400" dirty="0" err="1" smtClean="0">
                <a:solidFill>
                  <a:schemeClr val="tx1"/>
                </a:solidFill>
              </a:rPr>
              <a:t>Hon’ble</a:t>
            </a:r>
            <a:r>
              <a:rPr lang="en-US" sz="2400" dirty="0" smtClean="0">
                <a:solidFill>
                  <a:schemeClr val="tx1"/>
                </a:solidFill>
              </a:rPr>
              <a:t> MCIT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Proposal to obtain approval of EFC  under process</a:t>
            </a:r>
            <a:endParaRPr lang="en-IN" sz="2400" dirty="0" smtClean="0">
              <a:solidFill>
                <a:schemeClr val="tx1"/>
              </a:solidFill>
            </a:endParaRPr>
          </a:p>
          <a:p>
            <a:endParaRPr lang="en-IN" sz="2800" b="1" dirty="0" smtClean="0"/>
          </a:p>
          <a:p>
            <a:r>
              <a:rPr lang="en-IN" sz="2400" b="1" dirty="0" smtClean="0">
                <a:solidFill>
                  <a:schemeClr val="accent2">
                    <a:lumMod val="50000"/>
                  </a:schemeClr>
                </a:solidFill>
              </a:rPr>
              <a:t>Vision </a:t>
            </a:r>
            <a:r>
              <a:rPr lang="en-IN" sz="2400" dirty="0" smtClean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IN" sz="2400" b="1" dirty="0" smtClean="0">
                <a:solidFill>
                  <a:schemeClr val="accent2">
                    <a:lumMod val="50000"/>
                  </a:schemeClr>
                </a:solidFill>
              </a:rPr>
              <a:t>A Global Centre of Excellence in e-Governance through Education, Training, Research and Practice for Transforming Governance</a:t>
            </a:r>
          </a:p>
          <a:p>
            <a:pPr>
              <a:buNone/>
            </a:pPr>
            <a:endParaRPr lang="en-IN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3600" b="1" dirty="0" smtClean="0">
                <a:solidFill>
                  <a:schemeClr val="accent2">
                    <a:lumMod val="50000"/>
                  </a:schemeClr>
                </a:solidFill>
              </a:rPr>
              <a:t>Mission of the Academy</a:t>
            </a:r>
            <a:endParaRPr lang="en-IN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58204" cy="5357850"/>
          </a:xfrm>
        </p:spPr>
        <p:txBody>
          <a:bodyPr>
            <a:noAutofit/>
          </a:bodyPr>
          <a:lstStyle/>
          <a:p>
            <a:pPr lvl="0">
              <a:spcBef>
                <a:spcPts val="1200"/>
              </a:spcBef>
            </a:pPr>
            <a:endParaRPr lang="en-IN" sz="100" dirty="0" smtClean="0"/>
          </a:p>
          <a:p>
            <a:pPr lvl="0">
              <a:spcBef>
                <a:spcPts val="1200"/>
              </a:spcBef>
            </a:pPr>
            <a:r>
              <a:rPr lang="en-IN" sz="2000" dirty="0" smtClean="0"/>
              <a:t>Create capacity in governments at all levels for effective design, implementation, monitoring and evaluation of e-Governance programmes </a:t>
            </a:r>
          </a:p>
          <a:p>
            <a:pPr lvl="0">
              <a:spcBef>
                <a:spcPts val="1200"/>
              </a:spcBef>
            </a:pPr>
            <a:r>
              <a:rPr lang="en-IN" sz="2000" dirty="0" smtClean="0"/>
              <a:t>Provide training programmes to government departments in conceiving, developing, deploying, maintaining and using e-Governance solutions</a:t>
            </a:r>
          </a:p>
          <a:p>
            <a:pPr lvl="0">
              <a:spcBef>
                <a:spcPts val="1200"/>
              </a:spcBef>
            </a:pPr>
            <a:r>
              <a:rPr lang="en-IN" sz="2000" dirty="0" smtClean="0"/>
              <a:t>Offer education programmes (PG&amp; </a:t>
            </a:r>
            <a:r>
              <a:rPr lang="en-IN" sz="2000" dirty="0" err="1" smtClean="0"/>
              <a:t>Ph.D</a:t>
            </a:r>
            <a:r>
              <a:rPr lang="en-IN" sz="2000" dirty="0" smtClean="0"/>
              <a:t>) in the area of e-Governance</a:t>
            </a:r>
          </a:p>
          <a:p>
            <a:pPr lvl="0">
              <a:spcBef>
                <a:spcPts val="1200"/>
              </a:spcBef>
            </a:pPr>
            <a:r>
              <a:rPr lang="en-IN" sz="2000" dirty="0" smtClean="0"/>
              <a:t>Undertake inter-disciplinary research focussed on e-Governance</a:t>
            </a:r>
          </a:p>
          <a:p>
            <a:pPr lvl="0">
              <a:spcBef>
                <a:spcPts val="1200"/>
              </a:spcBef>
            </a:pPr>
            <a:r>
              <a:rPr lang="en-IN" sz="2000" dirty="0" smtClean="0"/>
              <a:t>Designing actionable programmes out of research initiatives </a:t>
            </a:r>
          </a:p>
          <a:p>
            <a:pPr lvl="0">
              <a:spcBef>
                <a:spcPts val="1200"/>
              </a:spcBef>
            </a:pPr>
            <a:r>
              <a:rPr lang="en-IN" sz="2000" dirty="0" smtClean="0"/>
              <a:t>Develop knowledge management system for use in e-Governance </a:t>
            </a:r>
          </a:p>
          <a:p>
            <a:pPr lvl="0">
              <a:spcBef>
                <a:spcPts val="1200"/>
              </a:spcBef>
            </a:pPr>
            <a:r>
              <a:rPr lang="en-IN" sz="2000" dirty="0" smtClean="0"/>
              <a:t>Disseminate the knowledge among stakeholders</a:t>
            </a:r>
          </a:p>
          <a:p>
            <a:pPr lvl="0">
              <a:spcBef>
                <a:spcPts val="1200"/>
              </a:spcBef>
            </a:pPr>
            <a:r>
              <a:rPr lang="en-IN" sz="2000" dirty="0" smtClean="0"/>
              <a:t>Collaborate with national and international agencies in furthering the aforesaid objectives</a:t>
            </a:r>
          </a:p>
          <a:p>
            <a:pPr>
              <a:spcBef>
                <a:spcPts val="1200"/>
              </a:spcBef>
            </a:pPr>
            <a:endParaRPr lang="en-IN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</a:rPr>
              <a:t>Highlights</a:t>
            </a:r>
            <a:endParaRPr lang="en-IN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00034" y="1357298"/>
            <a:ext cx="8186766" cy="514353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IN" sz="2200" dirty="0" smtClean="0"/>
              <a:t>Hub and Spoke model</a:t>
            </a:r>
          </a:p>
          <a:p>
            <a:pPr lvl="1">
              <a:spcBef>
                <a:spcPts val="1200"/>
              </a:spcBef>
            </a:pPr>
            <a:r>
              <a:rPr lang="en-IN" sz="2000" dirty="0" smtClean="0"/>
              <a:t>Spokes will be specialised centres in partner academic and other institutions, including the IITs, IIITs and IIMs. 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Faculty to be a mix of Practitioners,  Academia and Industry </a:t>
            </a:r>
            <a:endParaRPr lang="en-IN" sz="2200" dirty="0" smtClean="0"/>
          </a:p>
          <a:p>
            <a:pPr>
              <a:spcBef>
                <a:spcPts val="1200"/>
              </a:spcBef>
            </a:pPr>
            <a:r>
              <a:rPr lang="en-IN" sz="2200" dirty="0" smtClean="0"/>
              <a:t>To be funded through grants from the Govt., donations from the Industry and contribution by State Governments</a:t>
            </a:r>
          </a:p>
          <a:p>
            <a:pPr lvl="1">
              <a:spcBef>
                <a:spcPts val="1200"/>
              </a:spcBef>
            </a:pPr>
            <a:r>
              <a:rPr lang="en-IN" sz="2000" dirty="0" smtClean="0"/>
              <a:t>Core funding from Government at all times to cover operating expenditure and certain activities of the Academy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Estimated cost is Rs. 536.23 crores over a 10 year period (covering operational and capital expenditure).  Govt. funding projected as Rs. 312.02 crores. Includes funding for spokes</a:t>
            </a:r>
            <a:endParaRPr lang="en-IN" sz="2200" dirty="0" smtClean="0"/>
          </a:p>
          <a:p>
            <a:pPr>
              <a:spcBef>
                <a:spcPts val="1200"/>
              </a:spcBef>
            </a:pPr>
            <a:r>
              <a:rPr lang="en-IN" sz="2200" dirty="0" smtClean="0"/>
              <a:t>Proposed to locate the Academy (Hub) in NCR.</a:t>
            </a:r>
          </a:p>
          <a:p>
            <a:pPr>
              <a:spcBef>
                <a:spcPts val="1200"/>
              </a:spcBef>
            </a:pP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36</TotalTime>
  <Words>261</Words>
  <Application>Microsoft Office PowerPoint</Application>
  <PresentationFormat>On-screen Show (4:3)</PresentationFormat>
  <Paragraphs>27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Origin</vt:lpstr>
      <vt:lpstr>e-Gov Academy </vt:lpstr>
      <vt:lpstr>Mission of the Academy</vt:lpstr>
      <vt:lpstr>Highlights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E-Gov Academy</dc:title>
  <dc:creator>Varindra</dc:creator>
  <cp:lastModifiedBy>deepas</cp:lastModifiedBy>
  <cp:revision>7</cp:revision>
  <dcterms:created xsi:type="dcterms:W3CDTF">2013-06-13T06:06:14Z</dcterms:created>
  <dcterms:modified xsi:type="dcterms:W3CDTF">2014-03-14T10:22:39Z</dcterms:modified>
</cp:coreProperties>
</file>